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1" r:id="rId5"/>
    <p:sldMasterId id="2147483693" r:id="rId6"/>
  </p:sldMasterIdLst>
  <p:notesMasterIdLst>
    <p:notesMasterId r:id="rId8"/>
  </p:notesMasterIdLst>
  <p:handoutMasterIdLst>
    <p:handoutMasterId r:id="rId29"/>
  </p:handoutMasterIdLst>
  <p:sldIdLst>
    <p:sldId id="699" r:id="rId7"/>
    <p:sldId id="946" r:id="rId9"/>
    <p:sldId id="880" r:id="rId10"/>
    <p:sldId id="856" r:id="rId11"/>
    <p:sldId id="858" r:id="rId12"/>
    <p:sldId id="859" r:id="rId13"/>
    <p:sldId id="996" r:id="rId14"/>
    <p:sldId id="925" r:id="rId15"/>
    <p:sldId id="861" r:id="rId16"/>
    <p:sldId id="997" r:id="rId17"/>
    <p:sldId id="926" r:id="rId18"/>
    <p:sldId id="980" r:id="rId19"/>
    <p:sldId id="999" r:id="rId20"/>
    <p:sldId id="870" r:id="rId21"/>
    <p:sldId id="947" r:id="rId22"/>
    <p:sldId id="872" r:id="rId23"/>
    <p:sldId id="982" r:id="rId24"/>
    <p:sldId id="874" r:id="rId25"/>
    <p:sldId id="875" r:id="rId26"/>
    <p:sldId id="876" r:id="rId27"/>
    <p:sldId id="924" r:id="rId28"/>
  </p:sldIdLst>
  <p:sldSz cx="9144000" cy="5143500" type="screen16x9"/>
  <p:notesSz cx="6858000" cy="9144000"/>
  <p:custDataLst>
    <p:tags r:id="rId34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19" userDrawn="1">
          <p15:clr>
            <a:srgbClr val="A4A3A4"/>
          </p15:clr>
        </p15:guide>
        <p15:guide id="2" pos="287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F7F7F"/>
    <a:srgbClr val="C51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396" y="-84"/>
      </p:cViewPr>
      <p:guideLst>
        <p:guide orient="horz" pos="1619"/>
        <p:guide pos="28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4" Type="http://schemas.openxmlformats.org/officeDocument/2006/relationships/tags" Target="tags/tag134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panose="020B0502040204020203" charset="-122"/>
                <a:ea typeface="Microsoft YaHei Bold" panose="020B0502040204020203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8" Type="http://schemas.openxmlformats.org/officeDocument/2006/relationships/theme" Target="../theme/theme4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ctrTitle"/>
          </p:nvPr>
        </p:nvSpPr>
        <p:spPr>
          <a:xfrm>
            <a:off x="187643" y="72390"/>
            <a:ext cx="714136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7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1" name="组合 10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2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panose="020B0502040204020203" charset="-122"/>
          <a:ea typeface="Microsoft YaHei Bold" panose="020B0502040204020203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tags" Target="../tags/tag132.xml"/><Relationship Id="rId7" Type="http://schemas.openxmlformats.org/officeDocument/2006/relationships/tags" Target="../tags/tag131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tags" Target="../tags/tag13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0" y="988695"/>
            <a:ext cx="9144000" cy="2946083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33901" y="801529"/>
            <a:ext cx="7676674" cy="3319939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  <a:effectLst/>
        </p:spPr>
        <p:txBody>
          <a:bodyPr lIns="45718" rIns="45718" anchor="ctr"/>
          <a:lstStyle/>
          <a:p>
            <a:pPr algn="ctr"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54292" y="22860"/>
            <a:ext cx="9198293" cy="517445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4" name="Shape 26"/>
          <p:cNvSpPr/>
          <p:nvPr/>
        </p:nvSpPr>
        <p:spPr>
          <a:xfrm>
            <a:off x="3021330" y="3127375"/>
            <a:ext cx="3148965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微软雅黑" panose="020B0503020204020204" pitchFamily="34" charset="-122"/>
              </a:rPr>
              <a:t>学生</a:t>
            </a:r>
            <a:endParaRPr lang="zh-CN" sz="1350" kern="0" dirty="0">
              <a:sym typeface="微软雅黑" panose="020B0503020204020204" pitchFamily="34" charset="-122"/>
            </a:endParaRPr>
          </a:p>
        </p:txBody>
      </p:sp>
      <p:sp>
        <p:nvSpPr>
          <p:cNvPr id="16" name="Shape 26"/>
          <p:cNvSpPr/>
          <p:nvPr/>
        </p:nvSpPr>
        <p:spPr>
          <a:xfrm>
            <a:off x="1127760" y="1405414"/>
            <a:ext cx="6888956" cy="133794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300" b="1" kern="0" dirty="0">
                <a:sym typeface="微软雅黑" panose="020B0503020204020204" pitchFamily="34" charset="-122"/>
              </a:rPr>
              <a:t>校友邦实习实践平台</a:t>
            </a:r>
            <a:endParaRPr lang="zh-CN" sz="3600" b="1" kern="0" dirty="0">
              <a:sym typeface="微软雅黑" panose="020B0503020204020204" pitchFamily="34" charset="-122"/>
            </a:endParaRPr>
          </a:p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100" kern="0" dirty="0">
                <a:sym typeface="微软雅黑" panose="020B0503020204020204" pitchFamily="34" charset="-122"/>
              </a:rPr>
              <a:t>操作指南</a:t>
            </a:r>
            <a:endParaRPr lang="zh-CN" sz="2100" kern="0" dirty="0"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781901" y="2923699"/>
            <a:ext cx="1580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10978" y="4356735"/>
            <a:ext cx="1122521" cy="359569"/>
            <a:chOff x="8365" y="9148"/>
            <a:chExt cx="2357" cy="755"/>
          </a:xfrm>
        </p:grpSpPr>
        <p:sp>
          <p:nvSpPr>
            <p:cNvPr id="29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1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605" y="72390"/>
            <a:ext cx="5461159" cy="393859"/>
          </a:xfrm>
        </p:spPr>
        <p:txBody>
          <a:bodyPr/>
          <a:p>
            <a:r>
              <a:rPr 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实习补签申请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（学校设置可以补签）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260" y="466090"/>
            <a:ext cx="8388985" cy="116014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签到，或者实习任务中的签到，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进入签到界面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点击统计，进入签到统计界面；</a:t>
            </a:r>
            <a:endParaRPr kumimoji="0" 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点击签到明细，选择需要补签到的日期，点击处理；</a:t>
            </a:r>
            <a:endParaRPr kumimoji="0" 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点击申请补签，确认填写好日期、班次、时间、地址、补签事由，点击提交申请。</a:t>
            </a:r>
            <a:r>
              <a:rPr kumimoji="0" lang="en-US" alt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</a:t>
            </a:r>
            <a:endParaRPr kumimoji="0" lang="zh-CN" altLang="en-US" sz="1400" kern="1200" cap="none" spc="0" normalizeH="0" baseline="0" noProof="1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1491615"/>
            <a:ext cx="6720840" cy="330771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691640" y="3796030"/>
            <a:ext cx="935990" cy="28829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提交周日志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605" y="483235"/>
            <a:ext cx="8388985" cy="108394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周日志，或者实习任务中的周日志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点击写周日志，选择写日志</a:t>
            </a:r>
            <a:r>
              <a:rPr lang="en-US" alt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周志</a:t>
            </a:r>
            <a:r>
              <a:rPr lang="en-US" alt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月志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endParaRPr lang="zh-CN" sz="140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0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按要求输入标题，周日志内容，选择权限设置和关联日期，去提交（</a:t>
            </a: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长时间停留页面请及时存草稿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；也可先存草稿，进行二次编辑后提交</a:t>
            </a:r>
            <a:endParaRPr kumimoji="0" lang="zh-CN" sz="1400" kern="1200" cap="none" spc="0" normalizeH="0" baseline="0" noProof="1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00000"/>
              </a:lnSpc>
              <a:buClrTx/>
              <a:buSzTx/>
              <a:buFont typeface="+mj-ea"/>
              <a:defRPr/>
            </a:pPr>
            <a:r>
              <a:rPr lang="zh-CN" altLang="en-US" sz="1200" b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zh-CN" altLang="en-US" sz="1200" b="0" kern="1200" cap="none" spc="0" normalizeH="0" baseline="0" noProof="1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1419860"/>
            <a:ext cx="7456805" cy="347853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19885" y="3867785"/>
            <a:ext cx="1008380" cy="28829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323215" y="89535"/>
            <a:ext cx="5461159" cy="393859"/>
          </a:xfrm>
        </p:spPr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7.</a:t>
            </a:r>
            <a:r>
              <a:rPr lang="zh-CN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请假申请</a:t>
            </a:r>
            <a:endParaRPr lang="zh-CN" altLang="zh-CN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9115" y="483235"/>
            <a:ext cx="8388985" cy="87122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如学校要求通过平台申请假期，点击实习成长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请假；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点击提交申请，选择请假申请；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确认相关实习计划，按要求填写请假内容提交</a:t>
            </a:r>
            <a:r>
              <a:rPr kumimoji="0" lang="en-US" alt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</a:t>
            </a: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。</a:t>
            </a:r>
            <a:endParaRPr kumimoji="0" lang="zh-CN" altLang="en-US" sz="1400" kern="1200" cap="none" spc="0" normalizeH="0" baseline="0" noProof="1" smtClean="0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115" y="1348105"/>
            <a:ext cx="7696200" cy="36036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323215" y="89535"/>
            <a:ext cx="5461159" cy="393859"/>
          </a:xfrm>
        </p:spPr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免实习申请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9115" y="483235"/>
            <a:ext cx="8388985" cy="87122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如学校要求通过平台申请免实习，点击实习成长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免实习申请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点击申请免实习；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选择免实习申请事由，确认相关实习计划，按要求填写免实习内容并提交至老师端审核</a:t>
            </a:r>
            <a:r>
              <a:rPr kumimoji="0" lang="en-US" alt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</a:t>
            </a: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。</a:t>
            </a:r>
            <a:endParaRPr kumimoji="0" lang="zh-CN" altLang="en-US" sz="1400" kern="1200" cap="none" spc="0" normalizeH="0" baseline="0" noProof="1" smtClean="0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1595" y="1348105"/>
            <a:ext cx="5914390" cy="3609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215" y="100330"/>
            <a:ext cx="5461159" cy="393859"/>
          </a:xfrm>
        </p:spPr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客服与反馈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115" y="555625"/>
            <a:ext cx="7136130" cy="60325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实习成长</a:t>
            </a:r>
            <a:r>
              <a:rPr kumimoji="0" lang="en-US" alt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常见问题；或者我的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客服与反馈；</a:t>
            </a:r>
            <a:endParaRPr kumimoji="0" lang="zh-CN" altLang="en-US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进入人工客服、意见反馈，服务热线，在线解决问题</a:t>
            </a:r>
            <a:endParaRPr kumimoji="0" lang="zh-CN" altLang="en-US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1"/>
        </p:blipFill>
        <p:spPr>
          <a:xfrm>
            <a:off x="827405" y="1265555"/>
            <a:ext cx="7322185" cy="36963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 descr="微信图片_202502211519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52135" y="1917065"/>
            <a:ext cx="3020695" cy="30968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27405" y="741680"/>
            <a:ext cx="7620635" cy="1037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建议选择最新谷歌浏览器中打开：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www.xybsyw.com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或百度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校友邦官网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endParaRPr lang="en-US" altLang="zh-CN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官网首页右上角点击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学生登录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，帐号为手机号；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也可选择小程序扫码登录；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如忘记密码可通过手机号找回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215" y="60325"/>
            <a:ext cx="386016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三、平台操作指南</a:t>
            </a: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电脑网页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端</a:t>
            </a: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en-US" altLang="zh-CN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电脑网页端</a:t>
            </a:r>
            <a:r>
              <a:rPr lang="en-US" altLang="zh-CN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-</a:t>
            </a:r>
            <a:r>
              <a:rPr lang="zh-CN" altLang="en-US" noProof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登录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1460" y="1917065"/>
            <a:ext cx="5198110" cy="3129915"/>
            <a:chOff x="282" y="2926"/>
            <a:chExt cx="8186" cy="4929"/>
          </a:xfrm>
        </p:grpSpPr>
        <p:pic>
          <p:nvPicPr>
            <p:cNvPr id="8" name="图片 7" descr="微信图片_20250221151757"/>
            <p:cNvPicPr>
              <a:picLocks noChangeAspect="1"/>
            </p:cNvPicPr>
            <p:nvPr/>
          </p:nvPicPr>
          <p:blipFill>
            <a:blip r:embed="rId2"/>
            <a:srcRect l="3881" r="9662"/>
            <a:stretch>
              <a:fillRect/>
            </a:stretch>
          </p:blipFill>
          <p:spPr>
            <a:xfrm>
              <a:off x="282" y="2926"/>
              <a:ext cx="8186" cy="4929"/>
            </a:xfrm>
            <a:prstGeom prst="rect">
              <a:avLst/>
            </a:prstGeom>
          </p:spPr>
        </p:pic>
        <p:sp>
          <p:nvSpPr>
            <p:cNvPr id="12" name="椭圆 11"/>
            <p:cNvSpPr/>
            <p:nvPr/>
          </p:nvSpPr>
          <p:spPr>
            <a:xfrm>
              <a:off x="1644" y="2926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1</a:t>
              </a:r>
              <a:endParaRPr lang="en-US" altLang="zh-CN"/>
            </a:p>
          </p:txBody>
        </p:sp>
        <p:sp>
          <p:nvSpPr>
            <p:cNvPr id="13" name="椭圆 12"/>
            <p:cNvSpPr/>
            <p:nvPr/>
          </p:nvSpPr>
          <p:spPr>
            <a:xfrm>
              <a:off x="7767" y="3143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2</a:t>
              </a:r>
              <a:endParaRPr lang="en-US" altLang="zh-CN"/>
            </a:p>
          </p:txBody>
        </p:sp>
      </p:grpSp>
      <p:sp>
        <p:nvSpPr>
          <p:cNvPr id="14" name="椭圆 13"/>
          <p:cNvSpPr/>
          <p:nvPr/>
        </p:nvSpPr>
        <p:spPr>
          <a:xfrm>
            <a:off x="7798435" y="228409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1" name="椭圆 10"/>
          <p:cNvSpPr/>
          <p:nvPr/>
        </p:nvSpPr>
        <p:spPr>
          <a:xfrm>
            <a:off x="7668260" y="343598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 </a:t>
            </a:r>
            <a:r>
              <a:rPr 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查看实习任务</a:t>
            </a:r>
            <a:endParaRPr lang="zh-CN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9115" y="483870"/>
            <a:ext cx="6816725" cy="60579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400" kern="1200" cap="none" spc="0" normalizeH="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①</a:t>
            </a:r>
            <a:r>
              <a:rPr kumimoji="0" lang="en-US" altLang="zh-CN" sz="1400" kern="1200" cap="none" spc="0" normalizeH="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sz="1400" kern="1200" cap="none" spc="0" normalizeH="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从左上角点击我要实习；</a:t>
            </a:r>
            <a:endParaRPr kumimoji="0" lang="en-US" altLang="zh-CN" sz="1400" kern="1200" cap="none" spc="0" normalizeH="0" baseline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+mj-ea"/>
              <a:defRPr/>
            </a:pPr>
            <a:r>
              <a:rPr kumimoji="0" 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②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查看实习任务，明确实习的相关要求，按要求完成</a:t>
            </a:r>
            <a:endParaRPr kumimoji="0" lang="zh-CN" sz="1400" kern="1200" cap="none" spc="0" normalizeH="0" baseline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080" y="1275715"/>
            <a:ext cx="8670925" cy="3613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提交周日志</a:t>
            </a:r>
            <a:endParaRPr lang="zh-CN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483870"/>
            <a:ext cx="7501890" cy="95948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①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实习任务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根据任务内容选择写日志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周志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月志；</a:t>
            </a:r>
            <a:endParaRPr kumimoji="0" lang="zh-CN" altLang="en-US" sz="1400" kern="1200" cap="none" spc="0" normalizeH="0" baseline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②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或者在左侧过程考核中选择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日志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周志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/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月志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；</a:t>
            </a:r>
            <a:endParaRPr kumimoji="0" lang="zh-CN" altLang="en-US" sz="1400" kern="1200" cap="none" spc="0" normalizeH="0" baseline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 hangingPunct="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③</a:t>
            </a:r>
            <a:r>
              <a:rPr kumimoji="0" lang="en-US" alt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完成标题、关联周期、</a:t>
            </a:r>
            <a:r>
              <a:rPr kumimoji="0" lang="zh-CN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正文</a:t>
            </a:r>
            <a:r>
              <a:rPr kumimoji="0" lang="zh-CN" altLang="en-US" sz="1400" kern="1200" cap="none" spc="0" normalizeH="0" baseline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内容、阅读权限等，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提交（</a:t>
            </a: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长时间停留页面请及时存草稿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；也可先存草稿，进行二次编辑后提交</a:t>
            </a:r>
            <a:endParaRPr kumimoji="0" lang="zh-CN" altLang="en-US" sz="1400" kern="1200" cap="none" spc="0" normalizeH="0" baseline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4" name="图片 3" descr="微信图片_20250221152628"/>
          <p:cNvPicPr>
            <a:picLocks noChangeAspect="1"/>
          </p:cNvPicPr>
          <p:nvPr/>
        </p:nvPicPr>
        <p:blipFill>
          <a:blip r:embed="rId1"/>
          <a:srcRect r="26783"/>
          <a:stretch>
            <a:fillRect/>
          </a:stretch>
        </p:blipFill>
        <p:spPr>
          <a:xfrm>
            <a:off x="323215" y="1509395"/>
            <a:ext cx="4915535" cy="3180715"/>
          </a:xfrm>
          <a:prstGeom prst="rect">
            <a:avLst/>
          </a:prstGeom>
        </p:spPr>
      </p:pic>
      <p:pic>
        <p:nvPicPr>
          <p:cNvPr id="9" name="图片 8" descr="微信图片_202502211530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190" y="1502410"/>
            <a:ext cx="3815715" cy="3550285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2051685" y="1851660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7" name="椭圆 16"/>
          <p:cNvSpPr/>
          <p:nvPr/>
        </p:nvSpPr>
        <p:spPr>
          <a:xfrm>
            <a:off x="2915920" y="386778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18" name="椭圆 17"/>
          <p:cNvSpPr/>
          <p:nvPr/>
        </p:nvSpPr>
        <p:spPr>
          <a:xfrm>
            <a:off x="7524115" y="177990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4.1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提交实习报告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0880" y="466090"/>
            <a:ext cx="7748270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我要实习</a:t>
            </a:r>
            <a:r>
              <a:rPr lang="en-US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→</a:t>
            </a: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实习任务</a:t>
            </a:r>
            <a:r>
              <a:rPr 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；</a:t>
            </a:r>
            <a:endParaRPr kumimoji="0" lang="en-US" altLang="zh-CN" sz="1400" kern="1200" cap="none" spc="0" normalizeH="0" baseline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先完成实习评价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→</a:t>
            </a:r>
            <a:r>
              <a:rPr 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下载报告模版，按要求完成，提交实习报告；</a:t>
            </a:r>
            <a:endParaRPr lang="zh-CN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defTabSz="914400" hangingPunct="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或者在左侧过程考核中选择实习评价和实习报告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8" name="图片 7" descr="微信图片_202502211529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070" y="1564005"/>
            <a:ext cx="5400040" cy="3166745"/>
          </a:xfrm>
          <a:prstGeom prst="rect">
            <a:avLst/>
          </a:prstGeom>
        </p:spPr>
      </p:pic>
      <p:pic>
        <p:nvPicPr>
          <p:cNvPr id="9" name="图片 8" descr="微信图片_202502211529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3890" y="1588135"/>
            <a:ext cx="3231515" cy="3076575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1691640" y="158813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7" name="椭圆 16"/>
          <p:cNvSpPr/>
          <p:nvPr/>
        </p:nvSpPr>
        <p:spPr>
          <a:xfrm>
            <a:off x="899160" y="1924050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10" name="椭圆 9"/>
          <p:cNvSpPr/>
          <p:nvPr/>
        </p:nvSpPr>
        <p:spPr>
          <a:xfrm>
            <a:off x="3923665" y="3291840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11" name="椭圆 10"/>
          <p:cNvSpPr/>
          <p:nvPr/>
        </p:nvSpPr>
        <p:spPr>
          <a:xfrm>
            <a:off x="4932045" y="324294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4.2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导出实习手册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6760" y="414655"/>
            <a:ext cx="7785100" cy="8007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我要实习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→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过程考核中选择实习报告；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选择已通过或无需批阅的实习报告；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下载实习手册，含周日志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" name="图片 7" descr="微信图片_202502211554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1347470"/>
            <a:ext cx="7491730" cy="3619500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1619885" y="4516120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7" name="椭圆 16"/>
          <p:cNvSpPr/>
          <p:nvPr/>
        </p:nvSpPr>
        <p:spPr>
          <a:xfrm>
            <a:off x="3996055" y="221170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9" name="椭圆 8"/>
          <p:cNvSpPr/>
          <p:nvPr/>
        </p:nvSpPr>
        <p:spPr>
          <a:xfrm>
            <a:off x="8316595" y="2571750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1" descr="矩形 23552"/>
          <p:cNvSpPr>
            <a:spLocks noChangeArrowheads="1"/>
          </p:cNvSpPr>
          <p:nvPr/>
        </p:nvSpPr>
        <p:spPr bwMode="auto">
          <a:xfrm>
            <a:off x="308610" y="133826"/>
            <a:ext cx="2681288" cy="32194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rIns="45718" rtlCol="0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b="1" kern="0" dirty="0">
                <a:solidFill>
                  <a:schemeClr val="tx1"/>
                </a:solidFill>
                <a:sym typeface="+mn-ea"/>
              </a:rPr>
              <a:t>一、整体流程概述</a:t>
            </a:r>
            <a:endParaRPr lang="en-US" altLang="zh-CN" sz="1500" b="1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25" name="TextBox 39"/>
          <p:cNvSpPr/>
          <p:nvPr/>
        </p:nvSpPr>
        <p:spPr>
          <a:xfrm>
            <a:off x="2776220" y="706755"/>
            <a:ext cx="3484880" cy="113601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no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2000">
                <a:sym typeface="+mn-ea"/>
              </a:rPr>
              <a:t>实习</a:t>
            </a:r>
            <a:endParaRPr lang="zh-CN" altLang="en-US" sz="20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Shape 22"/>
          <p:cNvSpPr>
            <a:spLocks noChangeArrowheads="1"/>
          </p:cNvSpPr>
          <p:nvPr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20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905510" y="1595120"/>
            <a:ext cx="2157095" cy="12833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en-US" altLang="zh-CN" sz="20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+mn-ea"/>
              </a:rPr>
              <a:t>1.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+mn-ea"/>
              </a:rPr>
              <a:t>认证学籍</a:t>
            </a:r>
            <a:endParaRPr lang="zh-CN" altLang="en-US" sz="20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+mn-ea"/>
              </a:rPr>
              <a:t>2.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+mn-ea"/>
              </a:rPr>
              <a:t>查看实习任务</a:t>
            </a:r>
            <a:endParaRPr lang="zh-CN" altLang="en-US" sz="2000">
              <a:solidFill>
                <a:schemeClr val="tx1"/>
              </a:solidFill>
              <a:latin typeface="+mn-ea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+mn-ea"/>
              </a:rPr>
              <a:t>3.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+mn-ea"/>
              </a:rPr>
              <a:t>实习报名</a:t>
            </a:r>
            <a:endParaRPr lang="zh-CN" altLang="en-US" sz="2000">
              <a:solidFill>
                <a:schemeClr val="tx1"/>
              </a:solidFill>
              <a:latin typeface="+mn-ea"/>
            </a:endParaRPr>
          </a:p>
          <a:p>
            <a:pPr algn="l"/>
            <a:endParaRPr lang="zh-CN" altLang="en-US" sz="200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流程图: 过程 3"/>
          <p:cNvSpPr/>
          <p:nvPr>
            <p:custDataLst>
              <p:tags r:id="rId2"/>
            </p:custDataLst>
          </p:nvPr>
        </p:nvSpPr>
        <p:spPr>
          <a:xfrm>
            <a:off x="3488055" y="1585595"/>
            <a:ext cx="2021840" cy="129286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1.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实习签到；</a:t>
            </a:r>
            <a:endParaRPr kumimoji="0" lang="zh-CN" altLang="en-US" sz="2000" u="none" strike="noStrike" kern="1200" cap="none" spc="0" normalizeH="0" baseline="0" noProof="1">
              <a:solidFill>
                <a:schemeClr val="tx1"/>
              </a:solidFill>
              <a:latin typeface="+mn-ea"/>
              <a:sym typeface="Calibri" panose="020F0502020204030204" pitchFamily="34" charset="0"/>
            </a:endParaRP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2.</a:t>
            </a:r>
            <a:r>
              <a:rPr lang="zh-CN" altLang="en-US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提交过程材料</a:t>
            </a:r>
            <a:r>
              <a:rPr lang="en-US" altLang="zh-CN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; </a:t>
            </a:r>
            <a:endParaRPr lang="en-US" altLang="zh-CN" sz="2000">
              <a:solidFill>
                <a:schemeClr val="tx1"/>
              </a:solidFill>
              <a:latin typeface="+mn-ea"/>
              <a:sym typeface="Calibri" panose="020F0502020204030204" pitchFamily="34" charset="0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5939155" y="1585595"/>
            <a:ext cx="2175510" cy="12928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solidFill>
                  <a:schemeClr val="tx1"/>
                </a:solidFill>
                <a:latin typeface="+mn-ea"/>
                <a:sym typeface="Calibri" panose="020F0502020204030204" pitchFamily="34" charset="0"/>
              </a:rPr>
              <a:t>提交实习报告、提交成绩鉴定等</a:t>
            </a:r>
            <a:endParaRPr lang="zh-CN" altLang="en-US" sz="2000">
              <a:solidFill>
                <a:schemeClr val="tx1"/>
              </a:solidFill>
              <a:latin typeface="+mn-ea"/>
              <a:sym typeface="Calibri" panose="020F0502020204030204" pitchFamily="34" charset="0"/>
            </a:endParaRPr>
          </a:p>
        </p:txBody>
      </p:sp>
      <p:sp>
        <p:nvSpPr>
          <p:cNvPr id="8" name="右箭头 7"/>
          <p:cNvSpPr/>
          <p:nvPr>
            <p:custDataLst>
              <p:tags r:id="rId4"/>
            </p:custDataLst>
          </p:nvPr>
        </p:nvSpPr>
        <p:spPr>
          <a:xfrm>
            <a:off x="3167380" y="2139315"/>
            <a:ext cx="215900" cy="7556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/>
          </a:p>
        </p:txBody>
      </p:sp>
      <p:sp>
        <p:nvSpPr>
          <p:cNvPr id="9" name="右箭头 8"/>
          <p:cNvSpPr/>
          <p:nvPr>
            <p:custDataLst>
              <p:tags r:id="rId5"/>
            </p:custDataLst>
          </p:nvPr>
        </p:nvSpPr>
        <p:spPr>
          <a:xfrm>
            <a:off x="5614670" y="2139315"/>
            <a:ext cx="215900" cy="75565"/>
          </a:xfrm>
          <a:prstGeom prst="rightArrow">
            <a:avLst>
              <a:gd name="adj1" fmla="val 49579"/>
              <a:gd name="adj2" fmla="val 50000"/>
            </a:avLst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/>
          </a:p>
        </p:txBody>
      </p:sp>
      <p:sp>
        <p:nvSpPr>
          <p:cNvPr id="12" name="同侧圆角矩形 11"/>
          <p:cNvSpPr/>
          <p:nvPr>
            <p:custDataLst>
              <p:tags r:id="rId6"/>
            </p:custDataLst>
          </p:nvPr>
        </p:nvSpPr>
        <p:spPr>
          <a:xfrm>
            <a:off x="3923665" y="1203325"/>
            <a:ext cx="1162685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/>
              <a:t>实习中</a:t>
            </a:r>
            <a:endParaRPr lang="zh-CN" altLang="en-US" sz="2000"/>
          </a:p>
        </p:txBody>
      </p:sp>
      <p:sp>
        <p:nvSpPr>
          <p:cNvPr id="13" name="同侧圆角矩形 12"/>
          <p:cNvSpPr/>
          <p:nvPr>
            <p:custDataLst>
              <p:tags r:id="rId7"/>
            </p:custDataLst>
          </p:nvPr>
        </p:nvSpPr>
        <p:spPr>
          <a:xfrm>
            <a:off x="6425565" y="1195070"/>
            <a:ext cx="1157605" cy="374015"/>
          </a:xfrm>
          <a:prstGeom prst="round2Same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/>
              <a:t>实习后</a:t>
            </a:r>
            <a:endParaRPr lang="zh-CN" altLang="en-US" sz="2000"/>
          </a:p>
        </p:txBody>
      </p:sp>
      <p:sp>
        <p:nvSpPr>
          <p:cNvPr id="2" name="同侧圆角矩形 1"/>
          <p:cNvSpPr/>
          <p:nvPr>
            <p:custDataLst>
              <p:tags r:id="rId8"/>
            </p:custDataLst>
          </p:nvPr>
        </p:nvSpPr>
        <p:spPr>
          <a:xfrm>
            <a:off x="1475105" y="1219835"/>
            <a:ext cx="1107440" cy="365760"/>
          </a:xfrm>
          <a:prstGeom prst="round2SameRect">
            <a:avLst/>
          </a:prstGeom>
          <a:solidFill>
            <a:schemeClr val="accent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/>
              <a:t>实习前</a:t>
            </a:r>
            <a:endParaRPr lang="zh-CN" altLang="en-US" sz="2000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" name="图片 17" descr="微信图片_202502211601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79520" y="1491615"/>
            <a:ext cx="2908300" cy="336931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实习成绩鉴定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2465" y="421640"/>
            <a:ext cx="7782560" cy="8007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我要实习</a:t>
            </a:r>
            <a:r>
              <a:rPr lang="en-US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→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实习任务</a:t>
            </a:r>
            <a:r>
              <a:rPr lang="en-US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→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成绩鉴定表；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根据要求完成鉴定内容，如盖章文件等；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全部鉴定完成后，点击左侧过程考核</a:t>
            </a: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→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实习成绩鉴定，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可</a:t>
            </a:r>
            <a:r>
              <a:rPr lang="zh-CN" altLang="en-US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下载鉴定表</a:t>
            </a:r>
            <a:endParaRPr lang="zh-CN" altLang="en-US" sz="1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27405" y="1491615"/>
            <a:ext cx="2903220" cy="3454400"/>
            <a:chOff x="282" y="2278"/>
            <a:chExt cx="4572" cy="5440"/>
          </a:xfrm>
        </p:grpSpPr>
        <p:pic>
          <p:nvPicPr>
            <p:cNvPr id="14" name="图片 13" descr="微信图片_202502211605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2" y="2278"/>
              <a:ext cx="4572" cy="5440"/>
            </a:xfrm>
            <a:prstGeom prst="rect">
              <a:avLst/>
            </a:prstGeom>
          </p:spPr>
        </p:pic>
        <p:sp>
          <p:nvSpPr>
            <p:cNvPr id="16" name="椭圆 15"/>
            <p:cNvSpPr/>
            <p:nvPr/>
          </p:nvSpPr>
          <p:spPr>
            <a:xfrm>
              <a:off x="2890" y="2306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1</a:t>
              </a:r>
              <a:endParaRPr lang="en-US" altLang="zh-CN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16" y="2916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2</a:t>
              </a:r>
              <a:endParaRPr lang="en-US" altLang="zh-CN"/>
            </a:p>
          </p:txBody>
        </p:sp>
        <p:sp>
          <p:nvSpPr>
            <p:cNvPr id="10" name="椭圆 9"/>
            <p:cNvSpPr/>
            <p:nvPr/>
          </p:nvSpPr>
          <p:spPr>
            <a:xfrm>
              <a:off x="3571" y="5184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3</a:t>
              </a:r>
              <a:endParaRPr lang="en-US" altLang="zh-CN"/>
            </a:p>
          </p:txBody>
        </p:sp>
      </p:grpSp>
      <p:sp>
        <p:nvSpPr>
          <p:cNvPr id="11" name="椭圆 10"/>
          <p:cNvSpPr/>
          <p:nvPr/>
        </p:nvSpPr>
        <p:spPr>
          <a:xfrm>
            <a:off x="5363845" y="199580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pic>
        <p:nvPicPr>
          <p:cNvPr id="19" name="图片 18" descr="微信图片_202502211607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925" y="1371600"/>
            <a:ext cx="1347470" cy="34220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-10954" y="1255395"/>
            <a:ext cx="9154478" cy="2175034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28186" y="952976"/>
            <a:ext cx="7687628" cy="267938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14764" y="195580"/>
            <a:ext cx="9158764" cy="51520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" name="Shape 26"/>
          <p:cNvSpPr/>
          <p:nvPr/>
        </p:nvSpPr>
        <p:spPr>
          <a:xfrm>
            <a:off x="3091339" y="1433036"/>
            <a:ext cx="2961323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600" b="1" kern="0" dirty="0">
                <a:sym typeface="微软雅黑" panose="020B0503020204020204" pitchFamily="34" charset="-122"/>
              </a:rPr>
              <a:t>谢谢观看</a:t>
            </a:r>
            <a:endParaRPr lang="zh-CN" sz="3600" b="1" kern="0" dirty="0">
              <a:sym typeface="微软雅黑" panose="020B0503020204020204" pitchFamily="34" charset="-122"/>
            </a:endParaRPr>
          </a:p>
        </p:txBody>
      </p:sp>
      <p:sp>
        <p:nvSpPr>
          <p:cNvPr id="3" name="Shape 26"/>
          <p:cNvSpPr/>
          <p:nvPr/>
        </p:nvSpPr>
        <p:spPr>
          <a:xfrm>
            <a:off x="4078923" y="2421255"/>
            <a:ext cx="3814763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350">
                <a:sym typeface="+mn-ea"/>
              </a:rPr>
              <a:t>客服电话：</a:t>
            </a:r>
            <a:r>
              <a:rPr lang="en-US" altLang="zh-CN" sz="1350">
                <a:sym typeface="+mn-ea"/>
              </a:rPr>
              <a:t>0579-82722068</a:t>
            </a:r>
            <a:endParaRPr lang="zh-CN" altLang="en-US" sz="1350" baseline="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2778" y="2167890"/>
            <a:ext cx="2867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010978" y="3966210"/>
            <a:ext cx="1122521" cy="359569"/>
            <a:chOff x="8365" y="9148"/>
            <a:chExt cx="2357" cy="755"/>
          </a:xfrm>
        </p:grpSpPr>
        <p:sp>
          <p:nvSpPr>
            <p:cNvPr id="6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60" y="1995805"/>
            <a:ext cx="2229485" cy="244792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9160" y="915670"/>
            <a:ext cx="7377430" cy="79502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扫描“校友邦”公众号二维码；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实习任务，可进入校友邦小程序；</a:t>
            </a:r>
            <a:endParaRPr lang="zh-CN" altLang="en-US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3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或者微信关注小程序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校友邦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直接进入</a:t>
            </a:r>
            <a:endParaRPr kumimoji="0" lang="zh-CN" altLang="en-US" sz="1400" kern="1200" cap="none" spc="0" normalizeH="0" baseline="0" noProof="1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251460" y="123190"/>
            <a:ext cx="5461000" cy="74993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>
            <a:lvl1pPr lvl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sz="1500" b="1" kern="1200">
                <a:solidFill>
                  <a:schemeClr val="tx1"/>
                </a:solidFill>
                <a:latin typeface="Microsoft YaHei Bold" panose="020B0502040204020203" charset="-122"/>
                <a:ea typeface="Microsoft YaHei Bold" panose="020B0502040204020203" charset="-122"/>
                <a:cs typeface="+mj-cs"/>
              </a:defRPr>
            </a:lvl1pPr>
          </a:lstStyle>
          <a:p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二、平台操作指南</a:t>
            </a: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微信小程序</a:t>
            </a: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br>
              <a:rPr 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en-US" altLang="zh-CN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1.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微信小程序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登录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71775" y="2139315"/>
            <a:ext cx="2146300" cy="2094230"/>
            <a:chOff x="7426" y="3369"/>
            <a:chExt cx="3380" cy="329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26" y="3369"/>
              <a:ext cx="3380" cy="3299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8769" y="3483"/>
              <a:ext cx="1021" cy="454"/>
            </a:xfrm>
            <a:prstGeom prst="rect">
              <a:avLst/>
            </a:prstGeom>
            <a:noFill/>
            <a:ln w="60325" cmpd="sng">
              <a:solidFill>
                <a:srgbClr val="FF0000">
                  <a:alpha val="78000"/>
                </a:srgbClr>
              </a:solidFill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 t="8111"/>
          <a:stretch>
            <a:fillRect/>
          </a:stretch>
        </p:blipFill>
        <p:spPr>
          <a:xfrm>
            <a:off x="5868035" y="2040255"/>
            <a:ext cx="2418715" cy="219329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4427855" y="386778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10" name="椭圆 9"/>
          <p:cNvSpPr/>
          <p:nvPr/>
        </p:nvSpPr>
        <p:spPr>
          <a:xfrm>
            <a:off x="4355465" y="2211705"/>
            <a:ext cx="287655" cy="2882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115" y="72390"/>
            <a:ext cx="5461159" cy="393859"/>
          </a:xfrm>
        </p:spPr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注册认证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7405" y="466090"/>
            <a:ext cx="6374765" cy="103759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点击立即登陆；</a:t>
            </a:r>
            <a:endParaRPr kumimoji="0" lang="zh-CN" altLang="en-US" sz="1400" kern="1200" cap="none" spc="0" normalizeH="0" baseline="0" noProof="1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altLang="en-US" sz="140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选择微信快速登录，用手机号注册；</a:t>
            </a:r>
            <a:endParaRPr lang="zh-CN" altLang="en-US" sz="1400" noProof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1400" kern="1200" cap="none" spc="0" normalizeH="0" baseline="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选择学籍认证，按要求准确填写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学籍信息，提交认证；如认证不通过，核对学籍信息修改后再提交</a:t>
            </a:r>
            <a:endParaRPr kumimoji="0" lang="zh-CN" sz="1400" kern="1200" cap="none" spc="0" normalizeH="0" baseline="0" noProof="1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43305" y="1612900"/>
            <a:ext cx="1869440" cy="3371850"/>
            <a:chOff x="1643" y="2540"/>
            <a:chExt cx="2944" cy="531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43" y="2540"/>
              <a:ext cx="2945" cy="5310"/>
            </a:xfrm>
            <a:prstGeom prst="rect">
              <a:avLst/>
            </a:prstGeom>
          </p:spPr>
        </p:pic>
        <p:sp>
          <p:nvSpPr>
            <p:cNvPr id="3" name="椭圆 2"/>
            <p:cNvSpPr/>
            <p:nvPr/>
          </p:nvSpPr>
          <p:spPr>
            <a:xfrm>
              <a:off x="3117" y="3029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1</a:t>
              </a:r>
              <a:endParaRPr lang="en-US" altLang="zh-CN"/>
            </a:p>
          </p:txBody>
        </p:sp>
        <p:sp>
          <p:nvSpPr>
            <p:cNvPr id="5" name="椭圆 4"/>
            <p:cNvSpPr/>
            <p:nvPr/>
          </p:nvSpPr>
          <p:spPr>
            <a:xfrm>
              <a:off x="4135" y="7111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2</a:t>
              </a:r>
              <a:endParaRPr lang="en-US" altLang="zh-CN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18205" y="1612900"/>
            <a:ext cx="2392680" cy="3288030"/>
            <a:chOff x="5383" y="2540"/>
            <a:chExt cx="3768" cy="5178"/>
          </a:xfrm>
        </p:grpSpPr>
        <p:pic>
          <p:nvPicPr>
            <p:cNvPr id="12" name="图片 11" descr="微信图片_202502211438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83" y="2540"/>
              <a:ext cx="3768" cy="5179"/>
            </a:xfrm>
            <a:prstGeom prst="rect">
              <a:avLst/>
            </a:prstGeom>
          </p:spPr>
        </p:pic>
        <p:sp>
          <p:nvSpPr>
            <p:cNvPr id="6" name="椭圆 5"/>
            <p:cNvSpPr/>
            <p:nvPr/>
          </p:nvSpPr>
          <p:spPr>
            <a:xfrm>
              <a:off x="8190" y="3936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3</a:t>
              </a:r>
              <a:endParaRPr lang="en-US" altLang="zh-CN"/>
            </a:p>
          </p:txBody>
        </p:sp>
      </p:grpSp>
      <p:pic>
        <p:nvPicPr>
          <p:cNvPr id="10" name="图片 9" descr="微信图片_202502211435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710" y="1635760"/>
            <a:ext cx="1788795" cy="3279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460" y="66040"/>
            <a:ext cx="5461159" cy="393859"/>
          </a:xfrm>
        </p:spPr>
        <p:txBody>
          <a:bodyPr/>
          <a:p>
            <a:r>
              <a:rPr 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3.1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实习报名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自主实习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3260" y="450850"/>
            <a:ext cx="7490460" cy="8007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实习计划报名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查看详情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查看实习要求和指导老师等相关内容，点击立即报名；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提交安全责任书（若有）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填写实习单位岗位信息（</a:t>
            </a: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页面全部手动输入，不要复制粘贴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）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730" y="1327785"/>
            <a:ext cx="7665085" cy="3727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3.2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实习报名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-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集中实习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1505" y="474980"/>
            <a:ext cx="7490460" cy="8001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实习计划报名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查看详情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查看实习要求和指导老师等相关内容，点击立即报名：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+mn-ea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提交安全责任书（若有）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填写实习单位、岗位信息（若有）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完成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集中实习报名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+mj-ea"/>
            </a:pPr>
            <a:endParaRPr lang="zh-CN" altLang="en-US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11505" y="1704340"/>
            <a:ext cx="3772535" cy="3328670"/>
            <a:chOff x="1980" y="2108"/>
            <a:chExt cx="6294" cy="5462"/>
          </a:xfrm>
        </p:grpSpPr>
        <p:grpSp>
          <p:nvGrpSpPr>
            <p:cNvPr id="9" name="组合 8"/>
            <p:cNvGrpSpPr/>
            <p:nvPr/>
          </p:nvGrpSpPr>
          <p:grpSpPr>
            <a:xfrm>
              <a:off x="1980" y="2108"/>
              <a:ext cx="6294" cy="5462"/>
              <a:chOff x="2097" y="2463"/>
              <a:chExt cx="6294" cy="5462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097" y="2463"/>
                <a:ext cx="6295" cy="5462"/>
              </a:xfrm>
              <a:prstGeom prst="rect">
                <a:avLst/>
              </a:prstGeom>
            </p:spPr>
          </p:pic>
          <p:sp>
            <p:nvSpPr>
              <p:cNvPr id="6" name="矩形 5"/>
              <p:cNvSpPr/>
              <p:nvPr/>
            </p:nvSpPr>
            <p:spPr>
              <a:xfrm>
                <a:off x="2097" y="5184"/>
                <a:ext cx="1021" cy="454"/>
              </a:xfrm>
              <a:prstGeom prst="rect">
                <a:avLst/>
              </a:prstGeom>
              <a:noFill/>
              <a:ln w="60325" cmpd="sng">
                <a:solidFill>
                  <a:srgbClr val="FF0000">
                    <a:alpha val="78000"/>
                  </a:srgbClr>
                </a:solidFill>
                <a:prstDash val="solid"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3118" y="7471"/>
                <a:ext cx="1021" cy="454"/>
              </a:xfrm>
              <a:prstGeom prst="rect">
                <a:avLst/>
              </a:prstGeom>
              <a:noFill/>
              <a:ln w="60325" cmpd="sng">
                <a:solidFill>
                  <a:srgbClr val="FF0000">
                    <a:alpha val="78000"/>
                  </a:srgbClr>
                </a:solidFill>
                <a:prstDash val="solid"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6406" y="6998"/>
                <a:ext cx="1021" cy="454"/>
              </a:xfrm>
              <a:prstGeom prst="rect">
                <a:avLst/>
              </a:prstGeom>
              <a:noFill/>
              <a:ln w="60325" cmpd="sng">
                <a:solidFill>
                  <a:srgbClr val="FF0000">
                    <a:alpha val="78000"/>
                  </a:srgbClr>
                </a:solidFill>
                <a:prstDash val="solid"/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12" name="椭圆 11"/>
            <p:cNvSpPr/>
            <p:nvPr/>
          </p:nvSpPr>
          <p:spPr>
            <a:xfrm>
              <a:off x="3117" y="4829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1</a:t>
              </a:r>
              <a:endParaRPr lang="en-US" altLang="zh-CN"/>
            </a:p>
          </p:txBody>
        </p:sp>
        <p:sp>
          <p:nvSpPr>
            <p:cNvPr id="13" name="椭圆 12"/>
            <p:cNvSpPr/>
            <p:nvPr/>
          </p:nvSpPr>
          <p:spPr>
            <a:xfrm>
              <a:off x="4138" y="7116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2</a:t>
              </a:r>
              <a:endParaRPr lang="en-US" altLang="zh-CN"/>
            </a:p>
          </p:txBody>
        </p:sp>
        <p:sp>
          <p:nvSpPr>
            <p:cNvPr id="14" name="椭圆 13"/>
            <p:cNvSpPr/>
            <p:nvPr/>
          </p:nvSpPr>
          <p:spPr>
            <a:xfrm>
              <a:off x="7426" y="6643"/>
              <a:ext cx="453" cy="45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3</a:t>
              </a:r>
              <a:endParaRPr lang="en-US" altLang="zh-CN"/>
            </a:p>
          </p:txBody>
        </p:sp>
      </p:grpSp>
      <p:pic>
        <p:nvPicPr>
          <p:cNvPr id="10" name="图片 9" descr="微信图片_20250221150520"/>
          <p:cNvPicPr>
            <a:picLocks noChangeAspect="1"/>
          </p:cNvPicPr>
          <p:nvPr/>
        </p:nvPicPr>
        <p:blipFill>
          <a:blip r:embed="rId2"/>
          <a:srcRect t="5198"/>
          <a:stretch>
            <a:fillRect/>
          </a:stretch>
        </p:blipFill>
        <p:spPr>
          <a:xfrm>
            <a:off x="4544695" y="1521460"/>
            <a:ext cx="1679575" cy="34988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0465" y="1561465"/>
            <a:ext cx="2351405" cy="347154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55015" y="1203325"/>
            <a:ext cx="60223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</a:rPr>
              <a:t>集中实习若无需提交单位和岗位信息，则可直接报名参与。若需要提交单位和岗位信息，则填写完成后报名参与</a:t>
            </a:r>
            <a:endParaRPr lang="zh-CN" altLang="en-US" sz="120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3.3 </a:t>
            </a:r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实习报名</a:t>
            </a:r>
            <a:r>
              <a:rPr lang="en-US" altLang="zh-CN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-</a:t>
            </a:r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修改实习岗位或更换实习项目</a:t>
            </a:r>
            <a:r>
              <a:rPr lang="en-US" altLang="zh-CN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类型</a:t>
            </a:r>
            <a:endParaRPr lang="zh-CN" altLang="en-US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3260" y="492125"/>
            <a:ext cx="7490460" cy="12744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我的实习；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点击项目后面的</a:t>
            </a:r>
            <a:r>
              <a:rPr lang="en-US" alt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个点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28600" indent="-228600">
              <a:lnSpc>
                <a:spcPct val="110000"/>
              </a:lnSpc>
              <a:buFont typeface="+mj-ea"/>
              <a:buAutoNum type="circleNumDbPlain"/>
            </a:pP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不换单位岗位只修改其他信息</a:t>
            </a:r>
            <a:r>
              <a:rPr lang="zh-CN" altLang="en-US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zh-CN" altLang="en-US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选择</a:t>
            </a: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完善</a:t>
            </a:r>
            <a:r>
              <a:rPr lang="en-US" alt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修改信息；</a:t>
            </a:r>
            <a:endParaRPr lang="zh-CN" altLang="en-US" sz="140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  <a:buFont typeface="+mj-ea"/>
            </a:pPr>
            <a:r>
              <a:rPr lang="en-US" alt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更换单位岗位：</a:t>
            </a:r>
            <a:r>
              <a:rPr lang="zh-CN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选择</a:t>
            </a: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换岗申请；</a:t>
            </a:r>
            <a:endParaRPr lang="zh-CN" sz="140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10000"/>
              </a:lnSpc>
              <a:buFont typeface="+mj-ea"/>
            </a:pPr>
            <a:r>
              <a:rPr 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zh-CN" altLang="en-US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更换自主</a:t>
            </a:r>
            <a:r>
              <a:rPr lang="en-US" altLang="zh-CN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集中实习形式或项目：</a:t>
            </a:r>
            <a:r>
              <a:rPr lang="zh-CN" altLang="en-US" sz="140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选择</a:t>
            </a:r>
            <a:r>
              <a:rPr lang="zh-CN" altLang="en-US" sz="14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更换实习项目</a:t>
            </a:r>
            <a:endParaRPr lang="zh-CN" altLang="en-US" sz="140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1445" y="1793240"/>
            <a:ext cx="6403975" cy="3131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215" y="51435"/>
            <a:ext cx="5461159" cy="393859"/>
          </a:xfrm>
        </p:spPr>
        <p:txBody>
          <a:bodyPr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查看实习任务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411480"/>
            <a:ext cx="8388985" cy="87757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我的实习任务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了解实习中需要完成的任务要求，根据要求完成实习；</a:t>
            </a:r>
            <a:endParaRPr kumimoji="0" 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点击指导老师，即可查看指导老师联系方式，如果有需要可联系指导老师沟通</a:t>
            </a:r>
            <a:r>
              <a:rPr kumimoji="0" lang="en-US" alt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</a:t>
            </a:r>
            <a:endParaRPr kumimoji="0" lang="en-US" alt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00000"/>
              </a:lnSpc>
              <a:buClrTx/>
              <a:buSzTx/>
              <a:buFont typeface="+mj-ea"/>
              <a:defRPr/>
            </a:pPr>
            <a:r>
              <a:rPr lang="zh-CN" altLang="en-US" sz="140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zh-CN" altLang="en-US" sz="1400" kern="1200" cap="none" spc="0" normalizeH="0" baseline="0" noProof="1" smtClean="0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9205" y="1348105"/>
            <a:ext cx="3677920" cy="35890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90" y="1348105"/>
            <a:ext cx="2222500" cy="36747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605" y="72390"/>
            <a:ext cx="5461159" cy="393859"/>
          </a:xfrm>
        </p:spPr>
        <p:txBody>
          <a:bodyPr/>
          <a:p>
            <a:r>
              <a:rPr 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实习签到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260" y="466090"/>
            <a:ext cx="8388985" cy="80962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点击实习成长</a:t>
            </a:r>
            <a:r>
              <a:rPr lang="en-US" alt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→</a:t>
            </a: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签到，或者点击查看任务详情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点击去签到</a:t>
            </a:r>
            <a:endParaRPr lang="zh-CN" sz="14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kumimoji="0" 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确定时间、地点、项目名称，完成签到、签退；如出差自动显示外勤签到，可备注原因；</a:t>
            </a:r>
            <a:endParaRPr kumimoji="0" lang="zh-CN" sz="1400" kern="1200" cap="none" spc="0" normalizeH="0" baseline="0" noProof="1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228600" marR="0" indent="-228600" algn="l" defTabSz="914400">
              <a:lnSpc>
                <a:spcPct val="110000"/>
              </a:lnSpc>
              <a:buClrTx/>
              <a:buSzTx/>
              <a:buFont typeface="+mj-ea"/>
              <a:buAutoNum type="circleNumDbPlain"/>
              <a:defRPr/>
            </a:pPr>
            <a:r>
              <a:rPr lang="zh-CN" sz="14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可通过统计查看签到统计情况</a:t>
            </a:r>
            <a:r>
              <a:rPr kumimoji="0" lang="en-US" altLang="zh-CN" sz="1400" kern="1200" cap="none" spc="0" normalizeH="0" baseline="0" noProof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</a:t>
            </a:r>
            <a:endParaRPr kumimoji="0" lang="zh-CN" altLang="en-US" sz="1400" kern="1200" cap="none" spc="0" normalizeH="0" baseline="0" noProof="1">
              <a:solidFill>
                <a:srgbClr val="DF002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1"/>
        </p:blipFill>
        <p:spPr>
          <a:xfrm>
            <a:off x="755015" y="1563370"/>
            <a:ext cx="7205345" cy="321183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691640" y="3724275"/>
            <a:ext cx="720090" cy="28829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26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27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28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29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31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32.xml><?xml version="1.0" encoding="utf-8"?>
<p:tagLst xmlns:p="http://schemas.openxmlformats.org/presentationml/2006/main">
  <p:tag name="KSO_WM_DIAGRAM_VIRTUALLY_FRAME" val="{&quot;height&quot;:101.75,&quot;left&quot;:31.15,&quot;top&quot;:92.85,&quot;width&quot;:622.5}"/>
</p:tagLst>
</file>

<file path=ppt/tags/tag133.xml><?xml version="1.0" encoding="utf-8"?>
<p:tagLst xmlns:p="http://schemas.openxmlformats.org/presentationml/2006/main">
  <p:tag name="KSO_WM_UNIT_PLACING_PICTURE_USER_VIEWPORT" val="{&quot;height&quot;:3510.8708661417322,&quot;width&quot;:3510.8708661417322}"/>
</p:tagLst>
</file>

<file path=ppt/tags/tag134.xml><?xml version="1.0" encoding="utf-8"?>
<p:tagLst xmlns:p="http://schemas.openxmlformats.org/presentationml/2006/main">
  <p:tag name="COMMONDATA" val="eyJoZGlkIjoiN2JiMTI1N2Y5ZDk2MTViYzdjMDFjMjIwNmNhY2VlY2QifQ=="/>
  <p:tag name="KSO_WPP_MARK_KEY" val="4f6fb4c0-0f98-47fd-986c-31a8e5bf7cea"/>
  <p:tag name="commondata" val="eyJoZGlkIjoiZjFmZWIzNDg2MmIzZjExOTIzMmViNTBmYTMwYTk0ZWYifQ==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1771</Words>
  <Application>WPS 演示</Application>
  <PresentationFormat>全屏显示(16:9)</PresentationFormat>
  <Paragraphs>202</Paragraphs>
  <Slides>21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微软雅黑</vt:lpstr>
      <vt:lpstr>Wingdings</vt:lpstr>
      <vt:lpstr>Microsoft YaHei Bold</vt:lpstr>
      <vt:lpstr>Microsoft YaHei Regular</vt:lpstr>
      <vt:lpstr>Arial Unicode MS</vt:lpstr>
      <vt:lpstr>Office 主题</vt:lpstr>
      <vt:lpstr>1_自定义设计方案</vt:lpstr>
      <vt:lpstr>4_自定义设计方案</vt:lpstr>
      <vt:lpstr>2_自定义设计方案</vt:lpstr>
      <vt:lpstr>自定义设计方案</vt:lpstr>
      <vt:lpstr>PowerPoint 演示文稿</vt:lpstr>
      <vt:lpstr>PowerPoint 演示文稿</vt:lpstr>
      <vt:lpstr>PowerPoint 演示文稿</vt:lpstr>
      <vt:lpstr>2. 注册认证</vt:lpstr>
      <vt:lpstr>3.1 实习报名-自主实习</vt:lpstr>
      <vt:lpstr>3.2 实习报名-集中实习</vt:lpstr>
      <vt:lpstr>3.3 实习报名-修改实习岗位或更换实习项目/类型</vt:lpstr>
      <vt:lpstr>4.查看实习任务</vt:lpstr>
      <vt:lpstr>5.实习签到</vt:lpstr>
      <vt:lpstr>5.实习补签申请（学校设置可以补签）</vt:lpstr>
      <vt:lpstr>6.提交周日志</vt:lpstr>
      <vt:lpstr>7.请假申请</vt:lpstr>
      <vt:lpstr>8.免实习申请</vt:lpstr>
      <vt:lpstr>9.客服与反馈</vt:lpstr>
      <vt:lpstr>PowerPoint 演示文稿</vt:lpstr>
      <vt:lpstr>2. 查看实习任务</vt:lpstr>
      <vt:lpstr>3. 提交周日志</vt:lpstr>
      <vt:lpstr>4.1 提交实习报告</vt:lpstr>
      <vt:lpstr>4.2 导出实习手册</vt:lpstr>
      <vt:lpstr>5. 实习成绩鉴定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AAAA---梦婷</cp:lastModifiedBy>
  <cp:revision>864</cp:revision>
  <dcterms:created xsi:type="dcterms:W3CDTF">2017-01-09T09:44:00Z</dcterms:created>
  <dcterms:modified xsi:type="dcterms:W3CDTF">2025-08-22T01:56:19Z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052E46DD05FF4F08A3118C50641B6365_13</vt:lpwstr>
  </property>
</Properties>
</file>